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57" r:id="rId2"/>
  </p:sldMasterIdLst>
  <p:notesMasterIdLst>
    <p:notesMasterId r:id="rId33"/>
  </p:notesMasterIdLst>
  <p:handoutMasterIdLst>
    <p:handoutMasterId r:id="rId34"/>
  </p:handoutMasterIdLst>
  <p:sldIdLst>
    <p:sldId id="486" r:id="rId3"/>
    <p:sldId id="480" r:id="rId4"/>
    <p:sldId id="427" r:id="rId5"/>
    <p:sldId id="428" r:id="rId6"/>
    <p:sldId id="429" r:id="rId7"/>
    <p:sldId id="430" r:id="rId8"/>
    <p:sldId id="431" r:id="rId9"/>
    <p:sldId id="432" r:id="rId10"/>
    <p:sldId id="479" r:id="rId11"/>
    <p:sldId id="460" r:id="rId12"/>
    <p:sldId id="461" r:id="rId13"/>
    <p:sldId id="466" r:id="rId14"/>
    <p:sldId id="467" r:id="rId15"/>
    <p:sldId id="468" r:id="rId16"/>
    <p:sldId id="469" r:id="rId17"/>
    <p:sldId id="483" r:id="rId18"/>
    <p:sldId id="462" r:id="rId19"/>
    <p:sldId id="463" r:id="rId20"/>
    <p:sldId id="487" r:id="rId21"/>
    <p:sldId id="464" r:id="rId22"/>
    <p:sldId id="490" r:id="rId23"/>
    <p:sldId id="488" r:id="rId24"/>
    <p:sldId id="484" r:id="rId25"/>
    <p:sldId id="470" r:id="rId26"/>
    <p:sldId id="472" r:id="rId27"/>
    <p:sldId id="473" r:id="rId28"/>
    <p:sldId id="474" r:id="rId29"/>
    <p:sldId id="475" r:id="rId30"/>
    <p:sldId id="476" r:id="rId31"/>
    <p:sldId id="477" r:id="rId32"/>
  </p:sldIdLst>
  <p:sldSz cx="9144000" cy="6858000" type="screen4x3"/>
  <p:notesSz cx="6858000" cy="9296400"/>
  <p:custShowLst>
    <p:custShow name="Custom Show 1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66CCFF"/>
    <a:srgbClr val="33CC33"/>
    <a:srgbClr val="CCFF99"/>
    <a:srgbClr val="FFCC66"/>
    <a:srgbClr val="FFFF66"/>
    <a:srgbClr val="B2B2B2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105" autoAdjust="0"/>
    <p:restoredTop sz="87128" autoAdjust="0"/>
  </p:normalViewPr>
  <p:slideViewPr>
    <p:cSldViewPr>
      <p:cViewPr varScale="1">
        <p:scale>
          <a:sx n="64" d="100"/>
          <a:sy n="64" d="100"/>
        </p:scale>
        <p:origin x="-13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2"/>
    </p:cViewPr>
  </p:sorterViewPr>
  <p:notesViewPr>
    <p:cSldViewPr>
      <p:cViewPr varScale="1">
        <p:scale>
          <a:sx n="83" d="100"/>
          <a:sy n="83" d="100"/>
        </p:scale>
        <p:origin x="-1392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FD91876-8C72-4E4A-A71A-D83206A36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93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5790"/>
            <a:ext cx="54864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964F4D6-DD74-482E-9BB2-55E7ABD9C3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6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A76843-FC89-4FD1-B9E6-24C55D6B9760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Any other questions you have?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0EF9FF-9EB0-432B-8C52-3CF61D918FA6}" type="slidenum">
              <a:rPr lang="en-US"/>
              <a:pPr eaLnBrk="1" hangingPunct="1"/>
              <a:t>11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B6747D-A6FE-4486-B0C5-9FD2F1E1C74D}" type="slidenum">
              <a:rPr lang="en-US"/>
              <a:pPr eaLnBrk="1" hangingPunct="1"/>
              <a:t>12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000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3B907F-B6B0-4C24-A0D1-B8FD933A5B5C}" type="slidenum">
              <a:rPr lang="en-US"/>
              <a:pPr eaLnBrk="1" hangingPunct="1"/>
              <a:t>13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34CAB1-38DF-4452-B3B0-D5654FAB6364}" type="slidenum">
              <a:rPr lang="en-US"/>
              <a:pPr eaLnBrk="1" hangingPunct="1"/>
              <a:t>14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ED8D87-EBEA-4D69-A5E9-86893924C35E}" type="slidenum">
              <a:rPr lang="en-US"/>
              <a:pPr eaLnBrk="1" hangingPunct="1"/>
              <a:t>15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BB1A86-547F-438F-BF17-E8E1AF97EBB4}" type="slidenum">
              <a:rPr lang="en-US"/>
              <a:pPr eaLnBrk="1" hangingPunct="1"/>
              <a:t>16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DF5781-C25C-4E38-B45D-4BC06F7BF547}" type="slidenum">
              <a:rPr lang="en-US"/>
              <a:pPr eaLnBrk="1" hangingPunct="1"/>
              <a:t>17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A77A51-272C-4D4F-B835-8843C49AA3A2}" type="slidenum">
              <a:rPr lang="en-US"/>
              <a:pPr eaLnBrk="1" hangingPunct="1"/>
              <a:t>18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0A3AD6-172C-4A7F-8CBA-D618C4334E60}" type="slidenum">
              <a:rPr lang="en-US"/>
              <a:pPr eaLnBrk="1" hangingPunct="1"/>
              <a:t>20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i="1" smtClean="0"/>
              <a:t>SPECIFICATION occurs when the association between the independent and dependent variables varies across the categories of one or more control variables; when one partial relationship is the same or stronger than the original 2-variable relationship, and the second partial relationship is weaker</a:t>
            </a:r>
            <a:endParaRPr lang="en-US" smtClean="0"/>
          </a:p>
          <a:p>
            <a:pPr eaLnBrk="1" hangingPunct="1"/>
            <a:r>
              <a:rPr lang="en-US" smtClean="0"/>
              <a:t>And you won</a:t>
            </a:r>
            <a:r>
              <a:rPr lang="en-US" smtClean="0">
                <a:sym typeface="WP TypographicSymbols" pitchFamily="2" charset="0"/>
              </a:rPr>
              <a:t></a:t>
            </a:r>
            <a:r>
              <a:rPr lang="en-US" smtClean="0"/>
              <a:t>t know this until you add the third variable...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3B907F-B6B0-4C24-A0D1-B8FD933A5B5C}" type="slidenum">
              <a:rPr lang="en-US"/>
              <a:pPr eaLnBrk="1" hangingPunct="1"/>
              <a:t>21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501779-D44F-4E11-894E-594F1E14C402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34CAB1-38DF-4452-B3B0-D5654FAB6364}" type="slidenum">
              <a:rPr lang="en-US"/>
              <a:pPr eaLnBrk="1" hangingPunct="1"/>
              <a:t>22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2AFC4-47FB-484B-8388-96E79A077E22}" type="slidenum">
              <a:rPr lang="en-US"/>
              <a:pPr eaLnBrk="1" hangingPunct="1"/>
              <a:t>24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9775F2-4B90-4922-8989-C3A6D9B620F1}" type="slidenum">
              <a:rPr lang="en-US"/>
              <a:pPr eaLnBrk="1" hangingPunct="1"/>
              <a:t>25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38200" y="155575"/>
            <a:ext cx="2374900" cy="178117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91690"/>
            <a:ext cx="6400800" cy="704977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1400" b="1" dirty="0" smtClean="0"/>
              <a:t>]</a:t>
            </a:r>
            <a:endParaRPr lang="en-US" sz="1400" b="1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DA4211-2AB3-4CB3-94C1-293B8A50C2BB}" type="slidenum">
              <a:rPr lang="en-US"/>
              <a:pPr eaLnBrk="1" hangingPunct="1"/>
              <a:t>26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000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FD4A22-10D5-41C2-943E-55D5FC6FD2B0}" type="slidenum">
              <a:rPr lang="en-US"/>
              <a:pPr eaLnBrk="1" hangingPunct="1"/>
              <a:t>27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A04BA2-2728-4177-8685-4CA0026BC1DF}" type="slidenum">
              <a:rPr lang="en-US"/>
              <a:pPr eaLnBrk="1" hangingPunct="1"/>
              <a:t>28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25FD3D-8C51-4F32-A1FD-F6016196086C}" type="slidenum">
              <a:rPr lang="en-US"/>
              <a:pPr eaLnBrk="1" hangingPunct="1"/>
              <a:t>29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72D369-B214-4074-BE1B-7D5FA0845A8D}" type="slidenum">
              <a:rPr lang="en-US"/>
              <a:pPr eaLnBrk="1" hangingPunct="1"/>
              <a:t>30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CDD263-AF73-416F-9414-3397130185BC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00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F7D0D8-8247-4D37-834A-4C8FD29CC733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79E462-12EA-4872-B81F-883A5A5DF116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endParaRPr lang="en-US" b="1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A9D76B-87FC-4C3C-857B-04A3C6C07FA9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00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DF8218-8FB3-42D7-896F-200033BE4C1D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="1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96C4CE-BFA3-4D26-A045-2D6D55FD236F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BDD734-FB12-4624-ADD9-7438D02DD564}" type="slidenum">
              <a:rPr lang="en-US"/>
              <a:pPr eaLnBrk="1" hangingPunct="1"/>
              <a:t>10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="1" i="1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7618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6187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A3B18B-33A6-43FC-B0FB-92A29D3B64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59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5C9D0-757E-4B56-B397-99CA09F17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53CCF-11BD-4F00-98BA-212C92026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46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54FC4-0805-46BD-B50F-1F5DFDA9F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15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A4C28-5116-4693-A0E1-5BF9317A9F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0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32070-94EB-4D2E-A899-29FB50916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05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E0BDF-6AF0-47F0-BE1C-95F2C1CAB1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92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26DDC-CECC-4995-B63E-924CA5227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08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51C38-BF00-424B-BAA9-7D6D8961C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861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88A6E-82A7-4F18-A513-B00AB3F43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04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98C08-0D8C-47AB-A2DD-0B98E46620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7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2E0E3-6791-4FFA-9916-A2CC99D49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35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6D763-28BD-47F6-B937-213FB4FE6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39209-9057-493C-9E7A-0789E991A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97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4FFF6-7F5F-42F2-88CE-07780D685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653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AFEDC-FBD3-4AD6-A6A5-99CD72D6C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177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9E044-0CBE-4CD8-8213-42FC7A49B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344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A4C28-5116-4693-A0E1-5BF9317A9F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5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88F60-8BD2-48AD-88AB-C066EE66E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7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96A43-A09B-4E41-B671-EF035FC1E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79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84829-76BE-4618-B480-521E98F3C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19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AF0B3-20DA-4484-945B-D58708C52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BE0CB-26E9-46A4-8467-168C09A4F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79DC9-9D33-4463-BAE4-257632106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2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26661-594E-446F-9973-617AD92FC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9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08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3E1B563A-85F2-43E9-A986-F17DBBE184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76083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6083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6083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76084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76084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76084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76084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6084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76084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6084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0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77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7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7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6381DB5-AFF3-4D18-A1ED-69110C5D4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68350"/>
          </a:xfrm>
        </p:spPr>
        <p:txBody>
          <a:bodyPr/>
          <a:lstStyle/>
          <a:p>
            <a:pPr eaLnBrk="1" hangingPunct="1"/>
            <a:r>
              <a:rPr lang="en-US" sz="4000" smtClean="0"/>
              <a:t>Measures of Association Quiz</a:t>
            </a:r>
          </a:p>
        </p:txBody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724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What do phi and b (the slope) have in common?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Which measures of association are chi square based?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solidFill>
                <a:srgbClr val="0099CC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What do gamma, lambda &amp; r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have in common?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2000" dirty="0" smtClean="0">
              <a:solidFill>
                <a:srgbClr val="0099CC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When is it better to use Cramer’s V instead of lambda</a:t>
            </a:r>
            <a:r>
              <a:rPr lang="en-US" sz="2400" dirty="0" smtClean="0"/>
              <a:t>?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637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763000" cy="792162"/>
          </a:xfrm>
        </p:spPr>
        <p:txBody>
          <a:bodyPr/>
          <a:lstStyle/>
          <a:p>
            <a:pPr eaLnBrk="1" hangingPunct="1"/>
            <a:r>
              <a:rPr lang="en-US" sz="3600" smtClean="0"/>
              <a:t>3 Potential Relationships between x, y &amp; z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991600" cy="5486400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33CC33"/>
                </a:solidFill>
              </a:rPr>
              <a:t>		1. Spuriousness</a:t>
            </a:r>
          </a:p>
          <a:p>
            <a:pPr lvl="3" eaLnBrk="1" hangingPunct="1"/>
            <a:r>
              <a:rPr lang="en-US" smtClean="0"/>
              <a:t>a relationship between X &amp; Y is </a:t>
            </a:r>
            <a:r>
              <a:rPr lang="en-US" b="1" smtClean="0"/>
              <a:t>SPURIOUS</a:t>
            </a:r>
            <a:r>
              <a:rPr lang="en-US" smtClean="0"/>
              <a:t> when it is due to the influence of an extraneous variable (Z) </a:t>
            </a:r>
          </a:p>
          <a:p>
            <a:pPr lvl="4" eaLnBrk="1" hangingPunct="1"/>
            <a:r>
              <a:rPr lang="en-US" smtClean="0"/>
              <a:t>(X &amp; Y are mistaken as causally linked, when they are actually only </a:t>
            </a:r>
            <a:r>
              <a:rPr lang="en-US" b="1" i="1" u="sng" smtClean="0"/>
              <a:t>correlated</a:t>
            </a:r>
            <a:r>
              <a:rPr lang="en-US" smtClean="0"/>
              <a:t>)</a:t>
            </a:r>
          </a:p>
          <a:p>
            <a:pPr lvl="4" eaLnBrk="1" hangingPunct="1"/>
            <a:r>
              <a:rPr lang="en-US" smtClean="0"/>
              <a:t>SURVEY OF DULUTH RESIDENTS </a:t>
            </a:r>
            <a:r>
              <a:rPr lang="en-US" smtClean="0">
                <a:sym typeface="Wingdings" pitchFamily="2" charset="2"/>
              </a:rPr>
              <a:t> BICYCLING PREDICTS VANDALISM (Does bicycling cause you to be a vandal?)</a:t>
            </a:r>
            <a:endParaRPr lang="en-US" smtClean="0"/>
          </a:p>
          <a:p>
            <a:pPr lvl="4" eaLnBrk="1" hangingPunct="1">
              <a:buFont typeface="Wingdings" pitchFamily="2" charset="2"/>
              <a:buNone/>
            </a:pPr>
            <a:endParaRPr lang="en-US" smtClean="0"/>
          </a:p>
          <a:p>
            <a:pPr lvl="3" eaLnBrk="1" hangingPunct="1"/>
            <a:r>
              <a:rPr lang="en-US" b="1" smtClean="0"/>
              <a:t>extraneous variable</a:t>
            </a:r>
          </a:p>
          <a:p>
            <a:pPr lvl="4" eaLnBrk="1" hangingPunct="1"/>
            <a:r>
              <a:rPr lang="en-US" smtClean="0"/>
              <a:t>a variable that influences both the independent and dependent variables, creating an association that disappears when the extraneous variable is controlled</a:t>
            </a:r>
          </a:p>
          <a:p>
            <a:pPr lvl="4" eaLnBrk="1" hangingPunct="1"/>
            <a:r>
              <a:rPr lang="en-US" smtClean="0"/>
              <a:t>AGE relates to both bicycling and vandalism </a:t>
            </a:r>
            <a:r>
              <a:rPr lang="en-US" smtClean="0">
                <a:sym typeface="Wingdings" pitchFamily="2" charset="2"/>
              </a:rPr>
              <a:t> C</a:t>
            </a:r>
            <a:r>
              <a:rPr lang="en-US" smtClean="0"/>
              <a:t>ontrolling for age should make the bicycling/vandalism relationship go away. </a:t>
            </a:r>
          </a:p>
          <a:p>
            <a:pPr lvl="4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pPr eaLnBrk="1" hangingPunct="1"/>
            <a:r>
              <a:rPr lang="en-US" sz="4000" smtClean="0"/>
              <a:t>Examples of spurious relationship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		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	Z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		Y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/>
              <a:t>a. X (# of fire trucks) </a:t>
            </a:r>
            <a:r>
              <a:rPr lang="en-US" smtClean="0">
                <a:sym typeface="Wingdings" pitchFamily="2" charset="2"/>
              </a:rPr>
              <a:t> Y ($ of fire damage)</a:t>
            </a:r>
          </a:p>
          <a:p>
            <a:pPr lvl="3" eaLnBrk="1" hangingPunct="1">
              <a:buFont typeface="Wingdings" pitchFamily="2" charset="2"/>
              <a:buNone/>
            </a:pPr>
            <a:r>
              <a:rPr lang="en-US" smtClean="0"/>
              <a:t>Spurious variable (Z) – size of the fire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lvl="2" eaLnBrk="1" hangingPunct="1">
              <a:buFont typeface="Wingdings" pitchFamily="2" charset="2"/>
              <a:buNone/>
            </a:pPr>
            <a:r>
              <a:rPr lang="en-US" smtClean="0"/>
              <a:t>b. X (hair length) </a:t>
            </a:r>
            <a:r>
              <a:rPr lang="en-US" smtClean="0">
                <a:sym typeface="Wingdings" pitchFamily="2" charset="2"/>
              </a:rPr>
              <a:t> Y (performance on exam)</a:t>
            </a:r>
          </a:p>
          <a:p>
            <a:pPr lvl="3"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Spurious variable (Z) – sex (women, who tend to have longer hair) did better than men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V="1">
            <a:off x="2743200" y="1981200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2743200" y="2590800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838200"/>
          </a:xfrm>
        </p:spPr>
        <p:txBody>
          <a:bodyPr/>
          <a:lstStyle/>
          <a:p>
            <a:pPr eaLnBrk="1" hangingPunct="1"/>
            <a:r>
              <a:rPr lang="en-US" smtClean="0"/>
              <a:t>“Real World” Example</a:t>
            </a:r>
          </a:p>
        </p:txBody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lvl="1" eaLnBrk="1" hangingPunct="1"/>
            <a:r>
              <a:rPr lang="en-US" smtClean="0"/>
              <a:t>Research Question:  What is the difference in rates of recidivism between ISP and regular probationers?</a:t>
            </a:r>
          </a:p>
          <a:p>
            <a:pPr lvl="2" eaLnBrk="1" hangingPunct="1"/>
            <a:r>
              <a:rPr lang="en-US" smtClean="0"/>
              <a:t>Ideal way to study:  Randomly assign 600 probationers to either ISP or regular probation.</a:t>
            </a:r>
          </a:p>
          <a:p>
            <a:pPr lvl="3" eaLnBrk="1" hangingPunct="1"/>
            <a:r>
              <a:rPr lang="en-US" smtClean="0"/>
              <a:t>300 probationers experience ISP</a:t>
            </a:r>
          </a:p>
          <a:p>
            <a:pPr lvl="3" eaLnBrk="1" hangingPunct="1"/>
            <a:r>
              <a:rPr lang="en-US" smtClean="0"/>
              <a:t>300 experience regular</a:t>
            </a:r>
          </a:p>
          <a:p>
            <a:pPr lvl="3" eaLnBrk="1" hangingPunct="1"/>
            <a:r>
              <a:rPr lang="en-US" smtClean="0"/>
              <a:t>Follow up after 1 year to see who recidivates</a:t>
            </a:r>
          </a:p>
          <a:p>
            <a:pPr lvl="2" eaLnBrk="1" hangingPunct="1"/>
            <a:r>
              <a:rPr lang="en-US" smtClean="0"/>
              <a:t>Problem: CJ folks do not like this idea—reluctant to randomly assign. </a:t>
            </a:r>
          </a:p>
          <a:p>
            <a:pPr lvl="2" eaLnBrk="1" hangingPunct="1">
              <a:buFont typeface="Wingdings" pitchFamily="2" charset="2"/>
              <a:buNone/>
            </a:pPr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90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68350"/>
          </a:xfrm>
        </p:spPr>
        <p:txBody>
          <a:bodyPr/>
          <a:lstStyle/>
          <a:p>
            <a:pPr eaLnBrk="1" hangingPunct="1"/>
            <a:r>
              <a:rPr lang="en-US" sz="4000" smtClean="0"/>
              <a:t>“Real World” Example</a:t>
            </a:r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838200"/>
            <a:ext cx="8001000" cy="14478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endParaRPr lang="en-US" sz="200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If all we have is preexisting groups (random assignment is not possible) we can use STATISTICAL control</a:t>
            </a:r>
          </a:p>
          <a:p>
            <a:pPr lvl="1" eaLnBrk="1" hangingPunct="1">
              <a:lnSpc>
                <a:spcPct val="80000"/>
              </a:lnSpc>
            </a:pPr>
            <a:endParaRPr lang="en-US" sz="200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Bivariate (zero-order) relationship between probation type &amp; recidivism: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</p:txBody>
      </p:sp>
      <p:graphicFrame>
        <p:nvGraphicFramePr>
          <p:cNvPr id="765956" name="Group 4"/>
          <p:cNvGraphicFramePr>
            <a:graphicFrameLocks noGrp="1"/>
          </p:cNvGraphicFramePr>
          <p:nvPr>
            <p:ph sz="half" idx="2"/>
          </p:nvPr>
        </p:nvGraphicFramePr>
        <p:xfrm>
          <a:off x="1676400" y="2667000"/>
          <a:ext cx="6248400" cy="2355852"/>
        </p:xfrm>
        <a:graphic>
          <a:graphicData uri="http://schemas.openxmlformats.org/drawingml/2006/table">
            <a:tbl>
              <a:tblPr/>
              <a:tblGrid>
                <a:gridCol w="1524000"/>
                <a:gridCol w="1600200"/>
                <a:gridCol w="1828800"/>
                <a:gridCol w="1295400"/>
              </a:tblGrid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Recidivism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Regular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(33%)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135 (45%)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838200" y="5181600"/>
            <a:ext cx="6188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sym typeface="Symbol" pitchFamily="18" charset="2"/>
              </a:rPr>
              <a:t>	</a:t>
            </a:r>
            <a:r>
              <a:rPr lang="en-US" sz="2000" b="1" baseline="30000">
                <a:sym typeface="Symbol" pitchFamily="18" charset="2"/>
              </a:rPr>
              <a:t>2 </a:t>
            </a:r>
            <a:r>
              <a:rPr lang="en-US" sz="2000" b="1">
                <a:sym typeface="Symbol" pitchFamily="18" charset="2"/>
              </a:rPr>
              <a:t>= 8.58 (&gt; critical value:  3.841)</a:t>
            </a:r>
            <a:endParaRPr lang="en-US" sz="2000" b="1" baseline="30000">
              <a:sym typeface="Symbol" pitchFamily="18" charset="2"/>
            </a:endParaRPr>
          </a:p>
        </p:txBody>
      </p:sp>
      <p:sp>
        <p:nvSpPr>
          <p:cNvPr id="17440" name="TextBox 33"/>
          <p:cNvSpPr txBox="1">
            <a:spLocks noChangeArrowheads="1"/>
          </p:cNvSpPr>
          <p:nvPr/>
        </p:nvSpPr>
        <p:spPr bwMode="auto">
          <a:xfrm>
            <a:off x="1676400" y="5943600"/>
            <a:ext cx="4090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CONCLUSION FROM THIS TABLE?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5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hangingPunct="1"/>
            <a:r>
              <a:rPr lang="en-US" sz="3600" smtClean="0"/>
              <a:t>“Real World” 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85800"/>
            <a:ext cx="8153400" cy="914400"/>
          </a:xfrm>
        </p:spPr>
        <p:txBody>
          <a:bodyPr/>
          <a:lstStyle/>
          <a:p>
            <a:pPr eaLnBrk="1" hangingPunct="1"/>
            <a:r>
              <a:rPr lang="en-US" sz="2400" smtClean="0"/>
              <a:t>2 partial tables that control for risk:</a:t>
            </a:r>
          </a:p>
          <a:p>
            <a:pPr eaLnBrk="1" hangingPunct="1">
              <a:buFontTx/>
              <a:buNone/>
            </a:pPr>
            <a:r>
              <a:rPr lang="en-US" sz="2400" smtClean="0"/>
              <a:t>      </a:t>
            </a:r>
            <a:r>
              <a:rPr lang="en-US" sz="2000" smtClean="0"/>
              <a:t>LOW RISK (</a:t>
            </a:r>
            <a:r>
              <a:rPr lang="en-US" sz="2000" b="1" smtClean="0">
                <a:sym typeface="Symbol" pitchFamily="18" charset="2"/>
              </a:rPr>
              <a:t></a:t>
            </a:r>
            <a:r>
              <a:rPr lang="en-US" sz="2000" b="1" baseline="30000" smtClean="0">
                <a:sym typeface="Symbol" pitchFamily="18" charset="2"/>
              </a:rPr>
              <a:t>2</a:t>
            </a:r>
            <a:r>
              <a:rPr lang="en-US" sz="2000" b="1" smtClean="0">
                <a:sym typeface="Symbol" pitchFamily="18" charset="2"/>
              </a:rPr>
              <a:t> = 0.03)</a:t>
            </a:r>
            <a:endParaRPr lang="en-US" sz="2000" smtClean="0">
              <a:sym typeface="Symbol" pitchFamily="18" charset="2"/>
            </a:endParaRPr>
          </a:p>
        </p:txBody>
      </p:sp>
      <p:graphicFrame>
        <p:nvGraphicFramePr>
          <p:cNvPr id="768004" name="Group 4"/>
          <p:cNvGraphicFramePr>
            <a:graphicFrameLocks noGrp="1"/>
          </p:cNvGraphicFramePr>
          <p:nvPr>
            <p:ph sz="quarter" idx="2"/>
          </p:nvPr>
        </p:nvGraphicFramePr>
        <p:xfrm>
          <a:off x="1066800" y="1676400"/>
          <a:ext cx="5334000" cy="2133600"/>
        </p:xfrm>
        <a:graphic>
          <a:graphicData uri="http://schemas.openxmlformats.org/drawingml/2006/table">
            <a:tbl>
              <a:tblPr/>
              <a:tblGrid>
                <a:gridCol w="1143000"/>
                <a:gridCol w="1447800"/>
                <a:gridCol w="1447800"/>
                <a:gridCol w="1295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Recid.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Regular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(17%)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(17%)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31" name="Group 31"/>
          <p:cNvGraphicFramePr>
            <a:graphicFrameLocks noGrp="1"/>
          </p:cNvGraphicFramePr>
          <p:nvPr>
            <p:ph sz="quarter" idx="3"/>
          </p:nvPr>
        </p:nvGraphicFramePr>
        <p:xfrm>
          <a:off x="838200" y="4343400"/>
          <a:ext cx="6019800" cy="2009775"/>
        </p:xfrm>
        <a:graphic>
          <a:graphicData uri="http://schemas.openxmlformats.org/drawingml/2006/table">
            <a:tbl>
              <a:tblPr/>
              <a:tblGrid>
                <a:gridCol w="1219200"/>
                <a:gridCol w="1676400"/>
                <a:gridCol w="1676400"/>
                <a:gridCol w="14478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Recid.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Regular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(58%)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(56%)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90" name="Text Box 58"/>
          <p:cNvSpPr txBox="1">
            <a:spLocks noChangeArrowheads="1"/>
          </p:cNvSpPr>
          <p:nvPr/>
        </p:nvSpPr>
        <p:spPr bwMode="auto">
          <a:xfrm>
            <a:off x="762000" y="3886200"/>
            <a:ext cx="702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HIGH RISK (</a:t>
            </a:r>
            <a:r>
              <a:rPr lang="en-US" sz="2000" b="1">
                <a:sym typeface="Symbol" pitchFamily="18" charset="2"/>
              </a:rPr>
              <a:t>2 = 0.09)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“Real World” Example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Conclusion: after controlling for risk, there is no causal relationship between probation type and recidivism. This relationship is </a:t>
            </a:r>
            <a:r>
              <a:rPr lang="en-US" b="1" i="1" u="sng" smtClean="0"/>
              <a:t>spurious</a:t>
            </a:r>
            <a:r>
              <a:rPr lang="en-US" smtClean="0"/>
              <a:t>. </a:t>
            </a:r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Instead, probationers who were “high risk” tended to end up in ISP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/>
              <a:t>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00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pPr eaLnBrk="1" hangingPunct="1"/>
            <a:r>
              <a:rPr lang="en-US" sz="4000" smtClean="0"/>
              <a:t>IN OTHER WORDS….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		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	Z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		Y</a:t>
            </a:r>
          </a:p>
          <a:p>
            <a:pPr lvl="2" eaLnBrk="1" hangingPunct="1">
              <a:buFont typeface="Wingdings" pitchFamily="2" charset="2"/>
              <a:buNone/>
            </a:pPr>
            <a:endParaRPr lang="en-US" smtClean="0"/>
          </a:p>
          <a:p>
            <a:pPr lvl="2" eaLnBrk="1" hangingPunct="1">
              <a:buFont typeface="Wingdings" pitchFamily="2" charset="2"/>
              <a:buNone/>
            </a:pPr>
            <a:r>
              <a:rPr lang="en-US" smtClean="0"/>
              <a:t>X = ISP/Regular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/>
              <a:t>Y = Recidivism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/>
              <a:t>Z = Risk for Recidivism 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V="1">
            <a:off x="2743200" y="1981200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743200" y="2590800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15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3 Potential Relationships between x, y &amp; z</a:t>
            </a:r>
          </a:p>
        </p:txBody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33CC33"/>
                </a:solidFill>
              </a:rPr>
              <a:t>#2 </a:t>
            </a:r>
          </a:p>
          <a:p>
            <a:pPr lvl="1" eaLnBrk="1" hangingPunct="1"/>
            <a:r>
              <a:rPr lang="en-US" smtClean="0">
                <a:solidFill>
                  <a:srgbClr val="33CC33"/>
                </a:solidFill>
              </a:rPr>
              <a:t>Identifying an intervening variable (interpretation)</a:t>
            </a:r>
          </a:p>
          <a:p>
            <a:pPr lvl="2" eaLnBrk="1" hangingPunct="1"/>
            <a:r>
              <a:rPr lang="en-US" smtClean="0"/>
              <a:t>Clarifying the process through which the original bivariate relationship functions</a:t>
            </a:r>
          </a:p>
          <a:p>
            <a:pPr lvl="2" eaLnBrk="1" hangingPunct="1">
              <a:buFont typeface="Wingdings" pitchFamily="2" charset="2"/>
              <a:buNone/>
            </a:pPr>
            <a:endParaRPr lang="en-US" smtClean="0"/>
          </a:p>
          <a:p>
            <a:pPr lvl="2" eaLnBrk="1" hangingPunct="1"/>
            <a:r>
              <a:rPr lang="en-US" smtClean="0"/>
              <a:t>The variable that does this is called the INTERVENING VARIABLE </a:t>
            </a:r>
          </a:p>
          <a:p>
            <a:pPr lvl="3" eaLnBrk="1" hangingPunct="1"/>
            <a:r>
              <a:rPr lang="en-US" smtClean="0"/>
              <a:t>a variable that is influenced by an independent variable, and that in turn influences a dependent variable</a:t>
            </a:r>
          </a:p>
          <a:p>
            <a:pPr lvl="3" eaLnBrk="1" hangingPunct="1"/>
            <a:r>
              <a:rPr lang="en-US" u="sng" smtClean="0"/>
              <a:t>REFINES</a:t>
            </a:r>
            <a:r>
              <a:rPr lang="en-US" smtClean="0"/>
              <a:t> the original causal relationship; DOESN’T INVALIDATE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240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Intervening (mediating) relationships</a:t>
            </a:r>
            <a:r>
              <a:rPr lang="en-US" smtClean="0"/>
              <a:t> </a:t>
            </a:r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763000" cy="4876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X </a:t>
            </a:r>
            <a:r>
              <a:rPr lang="en-US" smtClean="0">
                <a:sym typeface="Wingdings" pitchFamily="2" charset="2"/>
              </a:rPr>
              <a:t> Z  Y</a:t>
            </a:r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mtClean="0"/>
              <a:t>Examples of intervening relationships: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/>
              <a:t>a. Children from broken homes (X) are more likely to become delinquent (Y)</a:t>
            </a:r>
          </a:p>
          <a:p>
            <a:pPr lvl="3" eaLnBrk="1" hangingPunct="1">
              <a:buFont typeface="Wingdings" pitchFamily="2" charset="2"/>
              <a:buNone/>
            </a:pPr>
            <a:r>
              <a:rPr lang="en-US" smtClean="0"/>
              <a:t>	Intervening variable (Z): Parental supervision</a:t>
            </a:r>
          </a:p>
          <a:p>
            <a:pPr lvl="3" eaLnBrk="1" hangingPunct="1">
              <a:buFont typeface="Wingdings" pitchFamily="2" charset="2"/>
              <a:buNone/>
            </a:pPr>
            <a:endParaRPr lang="en-US" smtClean="0"/>
          </a:p>
          <a:p>
            <a:pPr lvl="2" eaLnBrk="1" hangingPunct="1">
              <a:buFont typeface="Wingdings" pitchFamily="2" charset="2"/>
              <a:buNone/>
            </a:pPr>
            <a:r>
              <a:rPr lang="en-US" smtClean="0"/>
              <a:t>b. Low education (X) </a:t>
            </a:r>
            <a:r>
              <a:rPr lang="en-US" smtClean="0">
                <a:sym typeface="Wingdings" pitchFamily="2" charset="2"/>
              </a:rPr>
              <a:t> crime (Y)</a:t>
            </a:r>
          </a:p>
          <a:p>
            <a:pPr lvl="3"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	Intervening variable (Z): lack of opportunity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Spuriousness vs. Mediating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r>
              <a:rPr lang="en-US" dirty="0" smtClean="0"/>
              <a:t>Mathematically, these effects will look the same</a:t>
            </a:r>
          </a:p>
          <a:p>
            <a:pPr lvl="1"/>
            <a:r>
              <a:rPr lang="en-US" dirty="0" smtClean="0"/>
              <a:t>Controlling for a “third” variable will dramatically reduce or eliminate the original “zero order” relationship</a:t>
            </a:r>
          </a:p>
          <a:p>
            <a:pPr lvl="2"/>
            <a:r>
              <a:rPr lang="en-US" dirty="0" smtClean="0"/>
              <a:t>Intervening vs. Mediating effects are determined through </a:t>
            </a:r>
            <a:r>
              <a:rPr lang="en-US" u="sng" dirty="0" smtClean="0"/>
              <a:t>theory</a:t>
            </a:r>
            <a:r>
              <a:rPr lang="en-US" dirty="0" smtClean="0"/>
              <a:t> (prior expectations) and sometimes logic (common sense)</a:t>
            </a:r>
          </a:p>
        </p:txBody>
      </p:sp>
    </p:spTree>
    <p:extLst>
      <p:ext uri="{BB962C8B-B14F-4D97-AF65-F5344CB8AC3E}">
        <p14:creationId xmlns:p14="http://schemas.microsoft.com/office/powerpoint/2010/main" val="394250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Statistical Control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Conceptual Framework</a:t>
            </a:r>
          </a:p>
          <a:p>
            <a:pPr eaLnBrk="1" hangingPunct="1"/>
            <a:r>
              <a:rPr lang="en-US" sz="2800" smtClean="0"/>
              <a:t>Elaboration for Crosstabs (Nom/Ord)</a:t>
            </a:r>
          </a:p>
          <a:p>
            <a:pPr eaLnBrk="1" hangingPunct="1"/>
            <a:r>
              <a:rPr lang="en-US" sz="2800" smtClean="0"/>
              <a:t>Partial Correlations (IR)</a:t>
            </a:r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15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3 Potential Relationships between x, y &amp; z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33CC33"/>
                </a:solidFill>
              </a:rPr>
              <a:t>#3</a:t>
            </a:r>
          </a:p>
          <a:p>
            <a:pPr lvl="1" eaLnBrk="1" hangingPunct="1"/>
            <a:r>
              <a:rPr lang="en-US" sz="2400" smtClean="0">
                <a:solidFill>
                  <a:srgbClr val="33CC33"/>
                </a:solidFill>
              </a:rPr>
              <a:t>Specifying the conditions for a relationship – determining WHEN the bivariate relationship occurs</a:t>
            </a:r>
          </a:p>
          <a:p>
            <a:pPr lvl="2" eaLnBrk="1" hangingPunct="1"/>
            <a:r>
              <a:rPr lang="en-US" sz="2000" smtClean="0"/>
              <a:t>aka “specification” or “interaction”</a:t>
            </a:r>
          </a:p>
          <a:p>
            <a:pPr lvl="2" eaLnBrk="1" hangingPunct="1">
              <a:buFont typeface="Wingdings" pitchFamily="2" charset="2"/>
              <a:buNone/>
            </a:pPr>
            <a:endParaRPr lang="en-US" sz="2000" smtClean="0"/>
          </a:p>
          <a:p>
            <a:pPr lvl="1" eaLnBrk="1" hangingPunct="1"/>
            <a:r>
              <a:rPr lang="en-US" sz="2400" smtClean="0"/>
              <a:t>Occurs when the association between the IV and DV varies across categories of the control variable </a:t>
            </a:r>
          </a:p>
          <a:p>
            <a:pPr lvl="2" eaLnBrk="1" hangingPunct="1"/>
            <a:r>
              <a:rPr lang="en-US" sz="2000" smtClean="0"/>
              <a:t>One partial relationship can be stronger, the other weaker. AND/OR,</a:t>
            </a:r>
          </a:p>
          <a:p>
            <a:pPr lvl="2" eaLnBrk="1" hangingPunct="1"/>
            <a:r>
              <a:rPr lang="en-US" sz="2000" smtClean="0"/>
              <a:t>One partial relationship can be positive, the other negative</a:t>
            </a:r>
          </a:p>
          <a:p>
            <a:pPr lvl="3" eaLnBrk="1" hangingPunct="1">
              <a:buFont typeface="Wingdings" pitchFamily="2" charset="2"/>
              <a:buNone/>
            </a:pP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649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6835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“Real World” </a:t>
            </a:r>
            <a:r>
              <a:rPr lang="en-US" sz="4000" dirty="0" smtClean="0"/>
              <a:t>Example II</a:t>
            </a:r>
            <a:endParaRPr lang="en-US" sz="4000" dirty="0" smtClean="0"/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838200"/>
            <a:ext cx="8001000" cy="14478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Bivariate </a:t>
            </a:r>
            <a:r>
              <a:rPr lang="en-US" sz="2000" dirty="0" smtClean="0"/>
              <a:t>(zero-order) relationship between </a:t>
            </a:r>
            <a:r>
              <a:rPr lang="en-US" sz="2000" dirty="0" smtClean="0"/>
              <a:t>treatment type </a:t>
            </a:r>
            <a:r>
              <a:rPr lang="en-US" sz="2000" dirty="0" smtClean="0"/>
              <a:t>&amp; </a:t>
            </a:r>
            <a:r>
              <a:rPr lang="en-US" sz="2000" dirty="0" smtClean="0"/>
              <a:t>recidivism</a:t>
            </a:r>
            <a:endParaRPr lang="en-US" sz="2000" dirty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Cognitive behavioral treatment is out “best technology” for rehabilitating offenders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  <p:graphicFrame>
        <p:nvGraphicFramePr>
          <p:cNvPr id="765956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00201497"/>
              </p:ext>
            </p:extLst>
          </p:nvPr>
        </p:nvGraphicFramePr>
        <p:xfrm>
          <a:off x="1066800" y="2667000"/>
          <a:ext cx="6858000" cy="2467929"/>
        </p:xfrm>
        <a:graphic>
          <a:graphicData uri="http://schemas.openxmlformats.org/drawingml/2006/table">
            <a:tbl>
              <a:tblPr/>
              <a:tblGrid>
                <a:gridCol w="1672683"/>
                <a:gridCol w="1756317"/>
                <a:gridCol w="2007220"/>
                <a:gridCol w="1421780"/>
              </a:tblGrid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Arrest?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Cognitive Behavioral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Control Group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 (25%)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 (31%)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0" name="TextBox 33"/>
          <p:cNvSpPr txBox="1">
            <a:spLocks noChangeArrowheads="1"/>
          </p:cNvSpPr>
          <p:nvPr/>
        </p:nvSpPr>
        <p:spPr bwMode="auto">
          <a:xfrm>
            <a:off x="1676400" y="5943600"/>
            <a:ext cx="4090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CONCLUSION FROM THIS TABLE? </a:t>
            </a:r>
          </a:p>
        </p:txBody>
      </p:sp>
    </p:spTree>
    <p:extLst>
      <p:ext uri="{BB962C8B-B14F-4D97-AF65-F5344CB8AC3E}">
        <p14:creationId xmlns:p14="http://schemas.microsoft.com/office/powerpoint/2010/main" val="418338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“</a:t>
            </a:r>
            <a:endParaRPr lang="en-US" sz="36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85800"/>
            <a:ext cx="8153400" cy="914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2 partial tables that control for risk: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      </a:t>
            </a:r>
            <a:r>
              <a:rPr lang="en-US" sz="2000" dirty="0" smtClean="0"/>
              <a:t>LOW </a:t>
            </a:r>
            <a:r>
              <a:rPr lang="en-US" sz="2000" dirty="0" smtClean="0"/>
              <a:t>RISK</a:t>
            </a:r>
            <a:endParaRPr lang="en-US" sz="2000" dirty="0" smtClean="0">
              <a:sym typeface="Symbol" pitchFamily="18" charset="2"/>
            </a:endParaRPr>
          </a:p>
        </p:txBody>
      </p:sp>
      <p:graphicFrame>
        <p:nvGraphicFramePr>
          <p:cNvPr id="768004" name="Group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209529385"/>
              </p:ext>
            </p:extLst>
          </p:nvPr>
        </p:nvGraphicFramePr>
        <p:xfrm>
          <a:off x="914400" y="1783397"/>
          <a:ext cx="6477000" cy="2057400"/>
        </p:xfrm>
        <a:graphic>
          <a:graphicData uri="http://schemas.openxmlformats.org/drawingml/2006/table">
            <a:tbl>
              <a:tblPr/>
              <a:tblGrid>
                <a:gridCol w="1707066"/>
                <a:gridCol w="2182851"/>
                <a:gridCol w="1616927"/>
                <a:gridCol w="970156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Arrest?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Cog-Behavioral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Control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(24%)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16%)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31" name="Group 31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619454406"/>
              </p:ext>
            </p:extLst>
          </p:nvPr>
        </p:nvGraphicFramePr>
        <p:xfrm>
          <a:off x="838200" y="4343400"/>
          <a:ext cx="6553200" cy="2009775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1524000"/>
                <a:gridCol w="914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Arrest?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Cog-Behavioral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Control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(25%)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(60%)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90" name="Text Box 58"/>
          <p:cNvSpPr txBox="1">
            <a:spLocks noChangeArrowheads="1"/>
          </p:cNvSpPr>
          <p:nvPr/>
        </p:nvSpPr>
        <p:spPr bwMode="auto">
          <a:xfrm>
            <a:off x="762000" y="3886200"/>
            <a:ext cx="702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/>
              <a:t>HIGH </a:t>
            </a:r>
            <a:r>
              <a:rPr lang="en-US" sz="2000" dirty="0" smtClean="0"/>
              <a:t>RISK</a:t>
            </a:r>
            <a:endParaRPr lang="en-US" sz="2000" b="1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4346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 Interaction </a:t>
            </a:r>
            <a:r>
              <a:rPr lang="en-US" dirty="0" smtClean="0"/>
              <a:t>Effect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343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This would be an example of an interaction </a:t>
            </a:r>
            <a:r>
              <a:rPr lang="en-US" sz="2800" dirty="0" smtClean="0"/>
              <a:t>between treatment and risk for recidivism </a:t>
            </a:r>
          </a:p>
          <a:p>
            <a:pPr lvl="1" eaLnBrk="1" hangingPunct="1"/>
            <a:r>
              <a:rPr lang="en-US" sz="2400" dirty="0" smtClean="0"/>
              <a:t>Treatment had </a:t>
            </a:r>
            <a:r>
              <a:rPr lang="en-US" sz="2400" dirty="0" smtClean="0"/>
              <a:t>little impact </a:t>
            </a:r>
            <a:r>
              <a:rPr lang="en-US" sz="2400" dirty="0" smtClean="0"/>
              <a:t>on </a:t>
            </a:r>
            <a:r>
              <a:rPr lang="en-US" sz="2400" dirty="0" smtClean="0"/>
              <a:t>recidivism </a:t>
            </a:r>
            <a:r>
              <a:rPr lang="en-US" sz="2400" dirty="0" err="1" smtClean="0"/>
              <a:t>overal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Treatment did have a strong positive impact</a:t>
            </a:r>
            <a:r>
              <a:rPr lang="en-US" sz="2400" dirty="0" smtClean="0"/>
              <a:t> </a:t>
            </a:r>
            <a:r>
              <a:rPr lang="en-US" sz="2400" dirty="0" smtClean="0"/>
              <a:t>for high risk offenders, but not low risk </a:t>
            </a:r>
            <a:r>
              <a:rPr lang="en-US" sz="2400" dirty="0" smtClean="0"/>
              <a:t>offenders</a:t>
            </a:r>
          </a:p>
          <a:p>
            <a:pPr lvl="1" eaLnBrk="1" hangingPunct="1"/>
            <a:endParaRPr lang="en-US" sz="2400" dirty="0"/>
          </a:p>
          <a:p>
            <a:pPr eaLnBrk="1" hangingPunct="1"/>
            <a:r>
              <a:rPr lang="en-US" dirty="0" smtClean="0"/>
              <a:t>In other words, the effect of treatment depended upon th</a:t>
            </a:r>
            <a:r>
              <a:rPr lang="en-US" dirty="0" smtClean="0"/>
              <a:t>e risk level of the offenders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50913"/>
          </a:xfrm>
        </p:spPr>
        <p:txBody>
          <a:bodyPr/>
          <a:lstStyle/>
          <a:p>
            <a:pPr marL="342900" indent="-342900"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Limitations of Table Elaboration:</a:t>
            </a:r>
            <a:br>
              <a:rPr lang="en-US" smtClean="0"/>
            </a:br>
            <a:endParaRPr lang="en-US" smtClean="0"/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1371600" lvl="2" indent="-457200" eaLnBrk="1" hangingPunct="1">
              <a:buFontTx/>
              <a:buAutoNum type="arabicPeriod"/>
            </a:pPr>
            <a:r>
              <a:rPr lang="en-US" smtClean="0"/>
              <a:t>Can quickly become awkward to use if controlling for 2+ variables or if 1 control variable has many categories</a:t>
            </a:r>
          </a:p>
          <a:p>
            <a:pPr marL="1371600" lvl="2" indent="-457200" eaLnBrk="1" hangingPunct="1">
              <a:buFontTx/>
              <a:buAutoNum type="arabicPeriod"/>
            </a:pPr>
            <a:endParaRPr lang="en-US" smtClean="0"/>
          </a:p>
          <a:p>
            <a:pPr marL="1371600" lvl="2" indent="-457200" eaLnBrk="1" hangingPunct="1">
              <a:buFontTx/>
              <a:buAutoNum type="arabicPeriod"/>
            </a:pPr>
            <a:r>
              <a:rPr lang="en-US" smtClean="0"/>
              <a:t>Greater # of partial tables can result in empty cells, making it hard to draw conclusions from elaboration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20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05800" cy="1143000"/>
          </a:xfrm>
          <a:noFill/>
        </p:spPr>
        <p:txBody>
          <a:bodyPr/>
          <a:lstStyle/>
          <a:p>
            <a:pPr eaLnBrk="1" hangingPunct="1"/>
            <a:r>
              <a:rPr lang="en-US" sz="3600" smtClean="0"/>
              <a:t>Partial Correlation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235585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b="1" smtClean="0"/>
              <a:t>“Zero-Order” Correlation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Correlation coefficients for bivariate relationships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Pearson’s r </a:t>
            </a:r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Statistical Control with Interval-Ratio Variables</a:t>
            </a:r>
          </a:p>
        </p:txBody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1" smtClean="0"/>
              <a:t>Partial Correlation</a:t>
            </a:r>
          </a:p>
          <a:p>
            <a:pPr lvl="2" eaLnBrk="1" hangingPunct="1"/>
            <a:r>
              <a:rPr lang="en-US" smtClean="0"/>
              <a:t>Partial correlation coefficients are symbolized as r</a:t>
            </a:r>
            <a:r>
              <a:rPr lang="en-US" baseline="-25000" smtClean="0"/>
              <a:t>yx.z</a:t>
            </a:r>
          </a:p>
          <a:p>
            <a:pPr lvl="3" eaLnBrk="1" hangingPunct="1"/>
            <a:r>
              <a:rPr lang="en-US" smtClean="0"/>
              <a:t>This is interpreted as partial correlation coefficient that measures the relationship between X and Y, while controlling for Z</a:t>
            </a:r>
          </a:p>
          <a:p>
            <a:pPr lvl="2" eaLnBrk="1" hangingPunct="1"/>
            <a:r>
              <a:rPr lang="en-US" smtClean="0"/>
              <a:t>Like elaboration of tables, but with I-R variables 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029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/>
          <a:lstStyle/>
          <a:p>
            <a:pPr eaLnBrk="1" hangingPunct="1"/>
            <a:r>
              <a:rPr lang="en-US" sz="3600" smtClean="0"/>
              <a:t>Partial Correlation</a:t>
            </a: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lvl="2" eaLnBrk="1" hangingPunct="1"/>
            <a:r>
              <a:rPr lang="en-US" smtClean="0"/>
              <a:t>Interpreting partial correlation coefficients: </a:t>
            </a:r>
          </a:p>
          <a:p>
            <a:pPr lvl="3" eaLnBrk="1" hangingPunct="1"/>
            <a:r>
              <a:rPr lang="en-US" smtClean="0"/>
              <a:t>Can help you determine whether a relationship is direct (Z has little to no effect on X-Y relationship) or (spurious/ intervening)</a:t>
            </a:r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The more the bivariate relationship retains its strength after controlling for a 3rd variable (Z), the stronger the direct relationship between X &amp; Y</a:t>
            </a:r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If the partial correlation coefficient (r</a:t>
            </a:r>
            <a:r>
              <a:rPr lang="en-US" baseline="-25000" smtClean="0"/>
              <a:t>yx.z</a:t>
            </a:r>
            <a:r>
              <a:rPr lang="en-US" smtClean="0"/>
              <a:t>) is much lower than the zero-order coefficient (r</a:t>
            </a:r>
            <a:r>
              <a:rPr lang="en-US" baseline="-25000" smtClean="0"/>
              <a:t>yx</a:t>
            </a:r>
            <a:r>
              <a:rPr lang="en-US" smtClean="0"/>
              <a:t>) then the relationship is EITHER spurious OR intervening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233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60425"/>
          </a:xfrm>
        </p:spPr>
        <p:txBody>
          <a:bodyPr/>
          <a:lstStyle/>
          <a:p>
            <a:pPr eaLnBrk="1" hangingPunct="1"/>
            <a:r>
              <a:rPr lang="en-US" sz="4000" smtClean="0"/>
              <a:t>Partial Correlation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lvl="2" eaLnBrk="1" hangingPunct="1"/>
            <a:endParaRPr lang="en-US" dirty="0" smtClean="0"/>
          </a:p>
          <a:p>
            <a:pPr lvl="2" eaLnBrk="1" hangingPunct="1"/>
            <a:r>
              <a:rPr lang="en-US" dirty="0" smtClean="0"/>
              <a:t>Example: What is the partial correlation coefficient for education (X) &amp; crime (Y), after controlling for lack of opportunity (Z)?</a:t>
            </a:r>
          </a:p>
          <a:p>
            <a:pPr lvl="3" eaLnBrk="1" hangingPunct="1"/>
            <a:r>
              <a:rPr lang="en-US" dirty="0" err="1" smtClean="0"/>
              <a:t>r</a:t>
            </a:r>
            <a:r>
              <a:rPr lang="en-US" baseline="-25000" dirty="0" err="1" smtClean="0"/>
              <a:t>yx</a:t>
            </a:r>
            <a:r>
              <a:rPr lang="en-US" dirty="0" smtClean="0"/>
              <a:t> (r for education &amp; crime) =  -.30</a:t>
            </a:r>
          </a:p>
          <a:p>
            <a:pPr lvl="3" eaLnBrk="1" hangingPunct="1"/>
            <a:r>
              <a:rPr lang="en-US" dirty="0" err="1" smtClean="0"/>
              <a:t>r</a:t>
            </a:r>
            <a:r>
              <a:rPr lang="en-US" baseline="-25000" dirty="0" err="1" smtClean="0"/>
              <a:t>yz</a:t>
            </a:r>
            <a:r>
              <a:rPr lang="en-US" dirty="0" smtClean="0"/>
              <a:t> (r for opportunity &amp; crime) = -.40</a:t>
            </a:r>
          </a:p>
          <a:p>
            <a:pPr lvl="3" eaLnBrk="1" hangingPunct="1"/>
            <a:r>
              <a:rPr lang="en-US" dirty="0" err="1" smtClean="0"/>
              <a:t>r</a:t>
            </a:r>
            <a:r>
              <a:rPr lang="en-US" baseline="-25000" dirty="0" err="1" smtClean="0"/>
              <a:t>xz</a:t>
            </a:r>
            <a:r>
              <a:rPr lang="en-US" dirty="0" smtClean="0"/>
              <a:t> (r for education and </a:t>
            </a:r>
            <a:r>
              <a:rPr lang="en-US" dirty="0" err="1" smtClean="0"/>
              <a:t>opp</a:t>
            </a:r>
            <a:r>
              <a:rPr lang="en-US" dirty="0" smtClean="0"/>
              <a:t>) = .50</a:t>
            </a:r>
          </a:p>
          <a:p>
            <a:pPr lvl="3" eaLnBrk="1" hangingPunct="1"/>
            <a:endParaRPr lang="en-US" dirty="0" smtClean="0"/>
          </a:p>
          <a:p>
            <a:pPr lvl="2" eaLnBrk="1" hangingPunct="1"/>
            <a:r>
              <a:rPr lang="en-US" dirty="0" err="1" smtClean="0"/>
              <a:t>r</a:t>
            </a:r>
            <a:r>
              <a:rPr lang="en-US" baseline="-25000" dirty="0" err="1" smtClean="0"/>
              <a:t>yx.z</a:t>
            </a:r>
            <a:r>
              <a:rPr lang="en-US" baseline="-25000" dirty="0" smtClean="0"/>
              <a:t> = </a:t>
            </a:r>
            <a:r>
              <a:rPr lang="en-US" dirty="0" smtClean="0"/>
              <a:t>-.125</a:t>
            </a:r>
          </a:p>
          <a:p>
            <a:pPr lvl="3" eaLnBrk="1" hangingPunct="1"/>
            <a:r>
              <a:rPr lang="en-US" dirty="0" smtClean="0"/>
              <a:t>Interpretation?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438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Partial Correlation</a:t>
            </a:r>
          </a:p>
        </p:txBody>
      </p:sp>
      <p:sp>
        <p:nvSpPr>
          <p:cNvPr id="78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smtClean="0"/>
              <a:t>Based on temporal ordering &amp; theory, we would decide that in this example Z is intervening (X </a:t>
            </a:r>
            <a:r>
              <a:rPr lang="en-US" smtClean="0">
                <a:sym typeface="Wingdings" pitchFamily="2" charset="2"/>
              </a:rPr>
              <a:t> Z  Y) instead of extraneous</a:t>
            </a:r>
          </a:p>
          <a:p>
            <a:pPr lvl="2" eaLnBrk="1" hangingPunct="1">
              <a:buFont typeface="Wingdings" pitchFamily="2" charset="2"/>
              <a:buNone/>
            </a:pPr>
            <a:endParaRPr lang="en-US" smtClean="0">
              <a:sym typeface="Wingdings" pitchFamily="2" charset="2"/>
            </a:endParaRPr>
          </a:p>
          <a:p>
            <a:pPr lvl="2" eaLnBrk="1" hangingPunct="1"/>
            <a:r>
              <a:rPr lang="en-US" smtClean="0">
                <a:sym typeface="Wingdings" pitchFamily="2" charset="2"/>
              </a:rPr>
              <a:t>If we had found the same partial correlation for firetrucks (X) and fire damage (Y), after controlling for size of fire (Z), we should conclude that this relationship is spurious.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64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762000"/>
          </a:xfrm>
        </p:spPr>
        <p:txBody>
          <a:bodyPr/>
          <a:lstStyle/>
          <a:p>
            <a:pPr eaLnBrk="1" hangingPunct="1"/>
            <a:r>
              <a:rPr lang="en-US" smtClean="0"/>
              <a:t>3 CRITERIA OF CAUSALITY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pPr eaLnBrk="1" hangingPunct="1"/>
            <a:r>
              <a:rPr lang="en-US" smtClean="0"/>
              <a:t>When the goal is to explain whether X causes Y the following 3 conditions must be met:</a:t>
            </a:r>
          </a:p>
          <a:p>
            <a:pPr lvl="1" eaLnBrk="1" hangingPunct="1"/>
            <a:r>
              <a:rPr lang="en-US" smtClean="0"/>
              <a:t>Association</a:t>
            </a:r>
          </a:p>
          <a:p>
            <a:pPr lvl="2" eaLnBrk="1" hangingPunct="1"/>
            <a:r>
              <a:rPr lang="en-US" smtClean="0"/>
              <a:t>X &amp; Y vary together </a:t>
            </a:r>
          </a:p>
          <a:p>
            <a:pPr lvl="1" eaLnBrk="1" hangingPunct="1"/>
            <a:r>
              <a:rPr lang="en-US" smtClean="0"/>
              <a:t>Direction of influence</a:t>
            </a:r>
          </a:p>
          <a:p>
            <a:pPr lvl="2" eaLnBrk="1" hangingPunct="1"/>
            <a:r>
              <a:rPr lang="en-US" smtClean="0"/>
              <a:t>X caused Y and not vice versa</a:t>
            </a:r>
          </a:p>
          <a:p>
            <a:pPr lvl="1" eaLnBrk="1" hangingPunct="1"/>
            <a:r>
              <a:rPr lang="en-US" smtClean="0"/>
              <a:t>Elimination of plausible rival explanations</a:t>
            </a:r>
          </a:p>
          <a:p>
            <a:pPr lvl="2" eaLnBrk="1" hangingPunct="1"/>
            <a:r>
              <a:rPr lang="en-US" smtClean="0"/>
              <a:t>Evidence that variables other than X did not cause the observed change in Y</a:t>
            </a:r>
          </a:p>
          <a:p>
            <a:pPr lvl="2" eaLnBrk="1" hangingPunct="1"/>
            <a:r>
              <a:rPr lang="en-US" smtClean="0"/>
              <a:t>Synonymous with “CONTROL”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150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eaLnBrk="1" hangingPunct="1"/>
            <a:r>
              <a:rPr lang="en-US" smtClean="0"/>
              <a:t>Partial Correlation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lvl="1" eaLnBrk="1" hangingPunct="1"/>
            <a:r>
              <a:rPr lang="en-US" b="1" i="1" u="sng" smtClean="0"/>
              <a:t>Another example:</a:t>
            </a:r>
            <a:r>
              <a:rPr lang="en-US" smtClean="0"/>
              <a:t>  </a:t>
            </a:r>
          </a:p>
          <a:p>
            <a:pPr lvl="2" eaLnBrk="1" hangingPunct="1"/>
            <a:r>
              <a:rPr lang="en-US" smtClean="0"/>
              <a:t>What is the relationship between hours studying (X) and GPA (Y) after controlling for # of memberships in campus organizations(Z)?</a:t>
            </a:r>
          </a:p>
          <a:p>
            <a:pPr lvl="3" eaLnBrk="1" hangingPunct="1"/>
            <a:r>
              <a:rPr lang="en-US" smtClean="0"/>
              <a:t>r</a:t>
            </a:r>
            <a:r>
              <a:rPr lang="en-US" baseline="-25000" smtClean="0"/>
              <a:t>yx</a:t>
            </a:r>
            <a:r>
              <a:rPr lang="en-US" smtClean="0"/>
              <a:t> (r for hours studying &amp; GPA) =  .80</a:t>
            </a:r>
          </a:p>
          <a:p>
            <a:pPr lvl="3" eaLnBrk="1" hangingPunct="1"/>
            <a:r>
              <a:rPr lang="en-US" smtClean="0"/>
              <a:t>r</a:t>
            </a:r>
            <a:r>
              <a:rPr lang="en-US" baseline="-25000" smtClean="0"/>
              <a:t>yz</a:t>
            </a:r>
            <a:r>
              <a:rPr lang="en-US" smtClean="0"/>
              <a:t> (r for # of organizations &amp; GPA) = .20</a:t>
            </a:r>
          </a:p>
          <a:p>
            <a:pPr lvl="3" eaLnBrk="1" hangingPunct="1"/>
            <a:r>
              <a:rPr lang="en-US" smtClean="0"/>
              <a:t>r</a:t>
            </a:r>
            <a:r>
              <a:rPr lang="en-US" baseline="-25000" smtClean="0"/>
              <a:t>xz</a:t>
            </a:r>
            <a:r>
              <a:rPr lang="en-US" smtClean="0"/>
              <a:t> (r for hrs studying &amp; # organizations) = .30</a:t>
            </a:r>
          </a:p>
          <a:p>
            <a:pPr lvl="3" eaLnBrk="1" hangingPunct="1"/>
            <a:endParaRPr lang="en-US" smtClean="0"/>
          </a:p>
          <a:p>
            <a:pPr lvl="2" eaLnBrk="1" hangingPunct="1"/>
            <a:r>
              <a:rPr lang="en-US" smtClean="0"/>
              <a:t>r</a:t>
            </a:r>
            <a:r>
              <a:rPr lang="en-US" baseline="-25000" smtClean="0"/>
              <a:t>yx.z </a:t>
            </a:r>
            <a:r>
              <a:rPr lang="en-US" smtClean="0"/>
              <a:t>= .795</a:t>
            </a:r>
          </a:p>
          <a:p>
            <a:pPr lvl="3" eaLnBrk="1" hangingPunct="1"/>
            <a:r>
              <a:rPr lang="en-US" smtClean="0"/>
              <a:t>Interpretation?</a:t>
            </a:r>
          </a:p>
          <a:p>
            <a:pPr lvl="3" eaLnBrk="1" hangingPunct="1"/>
            <a:endParaRPr lang="en-US" smtClean="0"/>
          </a:p>
          <a:p>
            <a:pPr lvl="2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4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41400"/>
          </a:xfrm>
        </p:spPr>
        <p:txBody>
          <a:bodyPr/>
          <a:lstStyle/>
          <a:p>
            <a:pPr eaLnBrk="1" hangingPunct="1"/>
            <a:r>
              <a:rPr lang="en-US" smtClean="0"/>
              <a:t>CONTROL</a:t>
            </a:r>
          </a:p>
        </p:txBody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lvl="1" eaLnBrk="1" hangingPunct="1"/>
            <a:r>
              <a:rPr lang="en-US" smtClean="0"/>
              <a:t>Experiments are the best </a:t>
            </a:r>
            <a:r>
              <a:rPr lang="en-US" b="1" i="1" u="sng" smtClean="0"/>
              <a:t>research method</a:t>
            </a:r>
            <a:r>
              <a:rPr lang="en-US" smtClean="0"/>
              <a:t> in terms of eliminating rival explanations</a:t>
            </a:r>
          </a:p>
          <a:p>
            <a:pPr lvl="2" eaLnBrk="1" hangingPunct="1"/>
            <a:r>
              <a:rPr lang="en-US" smtClean="0"/>
              <a:t>Experiments have 2 key features:</a:t>
            </a:r>
          </a:p>
          <a:p>
            <a:pPr lvl="3" eaLnBrk="1" hangingPunct="1"/>
            <a:r>
              <a:rPr lang="en-US" smtClean="0"/>
              <a:t>Manipulation. . .</a:t>
            </a:r>
          </a:p>
          <a:p>
            <a:pPr lvl="4" eaLnBrk="1" hangingPunct="1"/>
            <a:r>
              <a:rPr lang="en-US" smtClean="0"/>
              <a:t>Of the independent variable being studied</a:t>
            </a:r>
          </a:p>
          <a:p>
            <a:pPr lvl="3" eaLnBrk="1" hangingPunct="1"/>
            <a:r>
              <a:rPr lang="en-US" smtClean="0"/>
              <a:t>Control. . . </a:t>
            </a:r>
          </a:p>
          <a:p>
            <a:pPr lvl="4" eaLnBrk="1" hangingPunct="1"/>
            <a:r>
              <a:rPr lang="en-US" smtClean="0"/>
              <a:t>Over conditions in which the study takes place</a:t>
            </a:r>
          </a:p>
          <a:p>
            <a:pPr lvl="4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33475"/>
          </a:xfrm>
        </p:spPr>
        <p:txBody>
          <a:bodyPr/>
          <a:lstStyle/>
          <a:p>
            <a:pPr eaLnBrk="1" hangingPunct="1"/>
            <a:r>
              <a:rPr lang="en-US" smtClean="0"/>
              <a:t>CONTROL VIA EXPERIMENT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Experiment to examine the effect of type of film viewed (X) on mood (Y)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Individuals are randomly selected &amp; randomly assigned to 1 of 2 groups: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Group A views </a:t>
            </a:r>
            <a:r>
              <a:rPr lang="en-US" i="1" dirty="0" smtClean="0"/>
              <a:t>The Departed </a:t>
            </a:r>
            <a:r>
              <a:rPr lang="en-US" dirty="0" smtClean="0"/>
              <a:t>(drama)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Group B views </a:t>
            </a:r>
            <a:r>
              <a:rPr lang="en-US" i="1" dirty="0" smtClean="0"/>
              <a:t>Harold </a:t>
            </a:r>
            <a:r>
              <a:rPr lang="en-US" i="1" smtClean="0"/>
              <a:t>and Kumar </a:t>
            </a:r>
            <a:r>
              <a:rPr lang="en-US" smtClean="0"/>
              <a:t>(comedy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Immediately after each film, you administer an instrument that assesses mood.  Score on this assessment is D.V. (Y)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68350"/>
          </a:xfrm>
        </p:spPr>
        <p:txBody>
          <a:bodyPr/>
          <a:lstStyle/>
          <a:p>
            <a:pPr eaLnBrk="1" hangingPunct="1"/>
            <a:r>
              <a:rPr lang="en-US" sz="4000" smtClean="0"/>
              <a:t>CONTROL VIA EXPERIMENT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211763"/>
          </a:xfrm>
        </p:spPr>
        <p:txBody>
          <a:bodyPr/>
          <a:lstStyle/>
          <a:p>
            <a:pPr marL="990600" lvl="1" indent="-533400" eaLnBrk="1" hangingPunct="1">
              <a:lnSpc>
                <a:spcPct val="80000"/>
              </a:lnSpc>
            </a:pPr>
            <a:endParaRPr lang="en-US" sz="200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000" smtClean="0"/>
              <a:t>BASIC FEATURES OF THE EXPERIMENTAL DESIGN: 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1.	Subjects are assigned to one or the other group </a:t>
            </a:r>
            <a:r>
              <a:rPr lang="en-US" i="1" smtClean="0"/>
              <a:t>randomly</a:t>
            </a:r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/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2.	A </a:t>
            </a:r>
            <a:r>
              <a:rPr lang="en-US" i="1" smtClean="0"/>
              <a:t>manipulated </a:t>
            </a:r>
            <a:r>
              <a:rPr lang="en-US" smtClean="0"/>
              <a:t>independent variable </a:t>
            </a:r>
          </a:p>
          <a:p>
            <a:pPr marL="1752600" lvl="3" indent="-381000" eaLnBrk="1" hangingPunct="1">
              <a:lnSpc>
                <a:spcPct val="80000"/>
              </a:lnSpc>
            </a:pPr>
            <a:r>
              <a:rPr lang="en-US" smtClean="0"/>
              <a:t>(film viewed)</a:t>
            </a:r>
          </a:p>
          <a:p>
            <a:pPr marL="1752600" lvl="3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/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3.	A measured </a:t>
            </a:r>
            <a:r>
              <a:rPr lang="en-US" i="1" smtClean="0"/>
              <a:t>dependent </a:t>
            </a:r>
            <a:r>
              <a:rPr lang="en-US" smtClean="0"/>
              <a:t>variable </a:t>
            </a:r>
          </a:p>
          <a:p>
            <a:pPr marL="1752600" lvl="3" indent="-381000" eaLnBrk="1" hangingPunct="1">
              <a:lnSpc>
                <a:spcPct val="80000"/>
              </a:lnSpc>
            </a:pPr>
            <a:r>
              <a:rPr lang="en-US" smtClean="0"/>
              <a:t>(score on mood assessment)</a:t>
            </a:r>
          </a:p>
          <a:p>
            <a:pPr marL="1752600" lvl="3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/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4.	Except for the experimental manipulation, the groups are treated </a:t>
            </a:r>
            <a:r>
              <a:rPr lang="en-US" i="1" smtClean="0"/>
              <a:t>exactly alike</a:t>
            </a:r>
            <a:r>
              <a:rPr lang="en-US" smtClean="0"/>
              <a:t>, to avoid introducing extraneous variables and their effects.</a:t>
            </a:r>
          </a:p>
          <a:p>
            <a:pPr marL="1371600" lvl="2" indent="-457200" eaLnBrk="1" hangingPunct="1">
              <a:lnSpc>
                <a:spcPct val="80000"/>
              </a:lnSpc>
            </a:pPr>
            <a:endParaRPr lang="en-US" smtClean="0"/>
          </a:p>
          <a:p>
            <a:pPr marL="1371600" lvl="2" indent="-457200" eaLnBrk="1" hangingPunct="1">
              <a:lnSpc>
                <a:spcPct val="8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CONSIDER AN</a:t>
            </a:r>
            <a:br>
              <a:rPr lang="en-US" sz="4000" smtClean="0"/>
            </a:br>
            <a:r>
              <a:rPr lang="en-US" sz="4000" smtClean="0"/>
              <a:t>ALTERNATIVE APPROACH…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1" i="1" smtClean="0"/>
              <a:t>Instead of conducting an experiment, you interviewed moviegoers as they exited a theater to see if what they saw influenced their mood.</a:t>
            </a:r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Many RIVAL CAUSAL FACTORS are not accounted for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96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STATISTICAL CONTROL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smtClean="0"/>
              <a:t>Multivariate analysis 	</a:t>
            </a:r>
          </a:p>
          <a:p>
            <a:pPr lvl="2" eaLnBrk="1" hangingPunct="1"/>
            <a:r>
              <a:rPr lang="en-US" smtClean="0"/>
              <a:t>simultaneously considering the relationship among 3+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noFill/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/>
              <a:t>The Elaboration Method</a:t>
            </a:r>
          </a:p>
        </p:txBody>
      </p:sp>
      <p:sp>
        <p:nvSpPr>
          <p:cNvPr id="79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100" smtClean="0"/>
          </a:p>
          <a:p>
            <a:pPr lvl="1" eaLnBrk="1" hangingPunct="1">
              <a:lnSpc>
                <a:spcPct val="80000"/>
              </a:lnSpc>
            </a:pPr>
            <a:r>
              <a:rPr lang="en-US" sz="2100" smtClean="0"/>
              <a:t>Process of introducing control variables into a bivariate relationship in order to better understand (elaborate) the relationship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en-US" sz="2100" smtClean="0"/>
              <a:t>Control variable –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a variable that is held constant in an attempt to understand better the relationship between 2 other variables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en-US" sz="2100" smtClean="0"/>
              <a:t>Zero order relationship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in the elaboration model, the original relationship between 2 nominal or ordinal variables, before the introduction of a third (control) variable</a:t>
            </a:r>
          </a:p>
          <a:p>
            <a:pPr lvl="1" eaLnBrk="1" hangingPunct="1">
              <a:lnSpc>
                <a:spcPct val="80000"/>
              </a:lnSpc>
            </a:pPr>
            <a:endParaRPr lang="en-US" sz="2100" smtClean="0"/>
          </a:p>
          <a:p>
            <a:pPr lvl="1" eaLnBrk="1" hangingPunct="1">
              <a:lnSpc>
                <a:spcPct val="80000"/>
              </a:lnSpc>
            </a:pPr>
            <a:r>
              <a:rPr lang="en-US" sz="2100" smtClean="0"/>
              <a:t>Partial relationships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the relationships found in the partial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6675" grpId="0" build="p"/>
    </p:bldLst>
  </p:timing>
</p:sld>
</file>

<file path=ppt/theme/theme1.xml><?xml version="1.0" encoding="utf-8"?>
<a:theme xmlns:a="http://schemas.openxmlformats.org/drawingml/2006/main" name="Pixel">
  <a:themeElements>
    <a:clrScheme name="Pixel 13">
      <a:dk1>
        <a:srgbClr val="000000"/>
      </a:dk1>
      <a:lt1>
        <a:srgbClr val="FFFFCC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E2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CC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E2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CC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E2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CC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E2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3405</TotalTime>
  <Words>1514</Words>
  <Application>Microsoft Office PowerPoint</Application>
  <PresentationFormat>On-screen Show (4:3)</PresentationFormat>
  <Paragraphs>332</Paragraphs>
  <Slides>30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  <vt:variant>
        <vt:lpstr>Custom Shows</vt:lpstr>
      </vt:variant>
      <vt:variant>
        <vt:i4>1</vt:i4>
      </vt:variant>
    </vt:vector>
  </HeadingPairs>
  <TitlesOfParts>
    <vt:vector size="33" baseType="lpstr">
      <vt:lpstr>Pixel</vt:lpstr>
      <vt:lpstr>Default Design</vt:lpstr>
      <vt:lpstr>Measures of Association Quiz</vt:lpstr>
      <vt:lpstr>Statistical Control</vt:lpstr>
      <vt:lpstr>3 CRITERIA OF CAUSALITY</vt:lpstr>
      <vt:lpstr>CONTROL</vt:lpstr>
      <vt:lpstr>CONTROL VIA EXPERIMENT</vt:lpstr>
      <vt:lpstr>CONTROL VIA EXPERIMENT</vt:lpstr>
      <vt:lpstr>CONSIDER AN ALTERNATIVE APPROACH…</vt:lpstr>
      <vt:lpstr>STATISTICAL CONTROL</vt:lpstr>
      <vt:lpstr>The Elaboration Method</vt:lpstr>
      <vt:lpstr>3 Potential Relationships between x, y &amp; z</vt:lpstr>
      <vt:lpstr>Examples of spurious relationship</vt:lpstr>
      <vt:lpstr>“Real World” Example</vt:lpstr>
      <vt:lpstr>“Real World” Example</vt:lpstr>
      <vt:lpstr>“Real World” Example</vt:lpstr>
      <vt:lpstr>“Real World” Example</vt:lpstr>
      <vt:lpstr>IN OTHER WORDS….</vt:lpstr>
      <vt:lpstr>3 Potential Relationships between x, y &amp; z</vt:lpstr>
      <vt:lpstr>Intervening (mediating) relationships </vt:lpstr>
      <vt:lpstr>Spuriousness vs. Mediating</vt:lpstr>
      <vt:lpstr>3 Potential Relationships between x, y &amp; z</vt:lpstr>
      <vt:lpstr>“Real World” Example II</vt:lpstr>
      <vt:lpstr>“</vt:lpstr>
      <vt:lpstr>An Interaction Effect</vt:lpstr>
      <vt:lpstr> Limitations of Table Elaboration: </vt:lpstr>
      <vt:lpstr>Partial Correlation</vt:lpstr>
      <vt:lpstr>Statistical Control with Interval-Ratio Variables</vt:lpstr>
      <vt:lpstr>Partial Correlation</vt:lpstr>
      <vt:lpstr>Partial Correlation</vt:lpstr>
      <vt:lpstr>Partial Correlation</vt:lpstr>
      <vt:lpstr>Partial Correlation</vt:lpstr>
      <vt:lpstr>Custom Show 1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Structure of Research</dc:title>
  <dc:creator>R Weidner</dc:creator>
  <cp:lastModifiedBy>Jeffrey R Maahs</cp:lastModifiedBy>
  <cp:revision>563</cp:revision>
  <cp:lastPrinted>2011-12-07T20:49:31Z</cp:lastPrinted>
  <dcterms:created xsi:type="dcterms:W3CDTF">2003-01-24T02:11:46Z</dcterms:created>
  <dcterms:modified xsi:type="dcterms:W3CDTF">2012-04-23T03:42:47Z</dcterms:modified>
</cp:coreProperties>
</file>